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handoutMasterIdLst>
    <p:handoutMasterId r:id="rId9"/>
  </p:handoutMasterIdLst>
  <p:sldIdLst>
    <p:sldId id="265" r:id="rId2"/>
    <p:sldId id="310" r:id="rId3"/>
    <p:sldId id="311" r:id="rId4"/>
    <p:sldId id="313" r:id="rId5"/>
    <p:sldId id="312" r:id="rId6"/>
    <p:sldId id="314" r:id="rId7"/>
  </p:sldIdLst>
  <p:sldSz cx="12188825" cy="6858000"/>
  <p:notesSz cx="6858000" cy="9144000"/>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29" autoAdjust="0"/>
  </p:normalViewPr>
  <p:slideViewPr>
    <p:cSldViewPr showGuides="1">
      <p:cViewPr varScale="1">
        <p:scale>
          <a:sx n="95" d="100"/>
          <a:sy n="95" d="100"/>
        </p:scale>
        <p:origin x="67" y="264"/>
      </p:cViewPr>
      <p:guideLst>
        <p:guide pos="3839"/>
        <p:guide orient="horz" pos="2160"/>
      </p:guideLst>
    </p:cSldViewPr>
  </p:slideViewPr>
  <p:outlineViewPr>
    <p:cViewPr>
      <p:scale>
        <a:sx n="33" d="100"/>
        <a:sy n="33" d="100"/>
      </p:scale>
      <p:origin x="0" y="0"/>
    </p:cViewPr>
  </p:outlineViewPr>
  <p:notesTextViewPr>
    <p:cViewPr>
      <p:scale>
        <a:sx n="3" d="2"/>
        <a:sy n="3" d="2"/>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5/2/2018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5/2/2018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5/2/2018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5/2/2018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5/2/2018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5/2/2018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5/2/2018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5/2/2018</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5/2/2018</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5/2/2018</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5/2/2018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5/2/2018</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5/2/2018</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Jared Bennett</a:t>
            </a:r>
            <a:br>
              <a:rPr lang="en-US" dirty="0"/>
            </a:br>
            <a:r>
              <a:rPr lang="en-US" dirty="0"/>
              <a:t>MIS 665 – Final Project Presentation </a:t>
            </a:r>
          </a:p>
        </p:txBody>
      </p:sp>
      <p:pic>
        <p:nvPicPr>
          <p:cNvPr id="5" name="Audio 4">
            <a:hlinkClick r:id="" action="ppaction://media"/>
            <a:extLst>
              <a:ext uri="{FF2B5EF4-FFF2-40B4-BE49-F238E27FC236}">
                <a16:creationId xmlns:a16="http://schemas.microsoft.com/office/drawing/2014/main" id="{A30C66C3-3ADE-4E0A-9DA2-3CBAD2011F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49063" y="6218238"/>
            <a:ext cx="487362" cy="487362"/>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mc:Choice xmlns:p14="http://schemas.microsoft.com/office/powerpoint/2010/main" Requires="p14">
      <p:transition spd="med" p14:dur="700" advTm="15292">
        <p:fade/>
      </p:transition>
    </mc:Choice>
    <mc:Fallback>
      <p:transition spd="med" advTm="152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Description and Purpose</a:t>
            </a:r>
          </a:p>
        </p:txBody>
      </p:sp>
      <p:sp>
        <p:nvSpPr>
          <p:cNvPr id="14" name="Content Placeholder 13"/>
          <p:cNvSpPr>
            <a:spLocks noGrp="1"/>
          </p:cNvSpPr>
          <p:nvPr>
            <p:ph idx="1"/>
          </p:nvPr>
        </p:nvSpPr>
        <p:spPr/>
        <p:txBody>
          <a:bodyPr/>
          <a:lstStyle/>
          <a:p>
            <a:r>
              <a:rPr lang="en-US" dirty="0"/>
              <a:t>The dataset is being used to find the characteristics/factors that have an impact on fans renewing their season tickets. </a:t>
            </a:r>
          </a:p>
          <a:p>
            <a:r>
              <a:rPr lang="en-US" dirty="0"/>
              <a:t>The purpose of this project is to determine the characteristics that describe people who might not renew the season tickets.</a:t>
            </a:r>
          </a:p>
          <a:p>
            <a:endParaRPr lang="en-US" dirty="0"/>
          </a:p>
        </p:txBody>
      </p:sp>
      <p:pic>
        <p:nvPicPr>
          <p:cNvPr id="7" name="Audio 6">
            <a:hlinkClick r:id="" action="ppaction://media"/>
            <a:extLst>
              <a:ext uri="{FF2B5EF4-FFF2-40B4-BE49-F238E27FC236}">
                <a16:creationId xmlns:a16="http://schemas.microsoft.com/office/drawing/2014/main" id="{32F4C0DA-B781-4298-BA3A-FCDAD66F87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49063" y="6218238"/>
            <a:ext cx="487362" cy="487362"/>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mc:Choice xmlns:p14="http://schemas.microsoft.com/office/powerpoint/2010/main" Requires="p14">
      <p:transition spd="med" p14:dur="700" advTm="32057">
        <p:fade/>
      </p:transition>
    </mc:Choice>
    <mc:Fallback>
      <p:transition spd="med" advTm="320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685800"/>
          </a:xfrm>
        </p:spPr>
        <p:txBody>
          <a:bodyPr/>
          <a:lstStyle/>
          <a:p>
            <a:r>
              <a:rPr lang="en-US" dirty="0"/>
              <a:t>Analysis and Findings</a:t>
            </a:r>
          </a:p>
        </p:txBody>
      </p:sp>
      <p:sp>
        <p:nvSpPr>
          <p:cNvPr id="2" name="Content Placeholder 1">
            <a:extLst>
              <a:ext uri="{FF2B5EF4-FFF2-40B4-BE49-F238E27FC236}">
                <a16:creationId xmlns:a16="http://schemas.microsoft.com/office/drawing/2014/main" id="{87634639-257A-42DC-8D5B-DAE4D728A471}"/>
              </a:ext>
            </a:extLst>
          </p:cNvPr>
          <p:cNvSpPr>
            <a:spLocks noGrp="1"/>
          </p:cNvSpPr>
          <p:nvPr>
            <p:ph idx="1"/>
          </p:nvPr>
        </p:nvSpPr>
        <p:spPr>
          <a:xfrm>
            <a:off x="1522413" y="1219199"/>
            <a:ext cx="9134391" cy="5486401"/>
          </a:xfrm>
        </p:spPr>
        <p:txBody>
          <a:bodyPr/>
          <a:lstStyle/>
          <a:p>
            <a:r>
              <a:rPr lang="en-US" dirty="0"/>
              <a:t>Visual Analysis concluded that the variables that held the most weight were Age of the ticket holders, Years they had been ticket holders, Income of the ticket holders, and Backer status (whether or not the ticket holder was a Backer).</a:t>
            </a:r>
          </a:p>
          <a:p>
            <a:r>
              <a:rPr lang="en-US" dirty="0"/>
              <a:t>The testing of variables was done by looking at histograms, pivot tables, and scatter and bar plots</a:t>
            </a:r>
          </a:p>
          <a:p>
            <a:r>
              <a:rPr lang="en-US" dirty="0"/>
              <a:t>The income, backer and years variables had the most affect on each other and on the testing methods, with backer and income being weighed the most heavily. </a:t>
            </a:r>
          </a:p>
          <a:p>
            <a:r>
              <a:rPr lang="en-US" dirty="0"/>
              <a:t>The models used to test the variables were the Decision Tree Model and Logistic Regression</a:t>
            </a:r>
          </a:p>
        </p:txBody>
      </p:sp>
      <p:pic>
        <p:nvPicPr>
          <p:cNvPr id="3" name="Audio 2">
            <a:hlinkClick r:id="" action="ppaction://media"/>
            <a:extLst>
              <a:ext uri="{FF2B5EF4-FFF2-40B4-BE49-F238E27FC236}">
                <a16:creationId xmlns:a16="http://schemas.microsoft.com/office/drawing/2014/main" id="{7118DE77-34E8-408D-B48D-A5F029C62B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49063" y="6218238"/>
            <a:ext cx="487362" cy="487362"/>
          </a:xfrm>
          <a:prstGeom prst="rect">
            <a:avLst/>
          </a:prstGeo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mc:Choice xmlns:p14="http://schemas.microsoft.com/office/powerpoint/2010/main" Requires="p14">
      <p:transition spd="med" p14:dur="700" advTm="68762">
        <p:fade/>
      </p:transition>
    </mc:Choice>
    <mc:Fallback>
      <p:transition spd="med" advTm="687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Details </a:t>
            </a:r>
          </a:p>
        </p:txBody>
      </p:sp>
      <p:sp>
        <p:nvSpPr>
          <p:cNvPr id="3" name="Content Placeholder 2"/>
          <p:cNvSpPr>
            <a:spLocks noGrp="1"/>
          </p:cNvSpPr>
          <p:nvPr>
            <p:ph sz="half" idx="1"/>
          </p:nvPr>
        </p:nvSpPr>
        <p:spPr>
          <a:xfrm>
            <a:off x="1504781" y="1905001"/>
            <a:ext cx="4742031" cy="4114800"/>
          </a:xfrm>
        </p:spPr>
        <p:txBody>
          <a:bodyPr/>
          <a:lstStyle/>
          <a:p>
            <a:r>
              <a:rPr lang="en-US" dirty="0"/>
              <a:t>Decision Tree:</a:t>
            </a:r>
          </a:p>
          <a:p>
            <a:pPr lvl="1"/>
            <a:r>
              <a:rPr lang="en-US" dirty="0"/>
              <a:t>Used the Backer, Income, and Years variables against the Y2Defect variable</a:t>
            </a:r>
          </a:p>
          <a:p>
            <a:pPr lvl="1"/>
            <a:endParaRPr lang="en-US" dirty="0"/>
          </a:p>
          <a:p>
            <a:pPr lvl="1"/>
            <a:endParaRPr lang="en-US" dirty="0"/>
          </a:p>
          <a:p>
            <a:endParaRPr lang="en-US" dirty="0"/>
          </a:p>
        </p:txBody>
      </p:sp>
      <p:pic>
        <p:nvPicPr>
          <p:cNvPr id="7" name="Picture 6" descr="A screenshot of a cell phone&#10;&#10;Description generated with very high confidence">
            <a:extLst>
              <a:ext uri="{FF2B5EF4-FFF2-40B4-BE49-F238E27FC236}">
                <a16:creationId xmlns:a16="http://schemas.microsoft.com/office/drawing/2014/main" id="{F442A791-330B-4C01-8AD7-71F89F2E16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993" y="3200400"/>
            <a:ext cx="3985605" cy="1889924"/>
          </a:xfrm>
          <a:prstGeom prst="rect">
            <a:avLst/>
          </a:prstGeom>
        </p:spPr>
      </p:pic>
      <p:sp>
        <p:nvSpPr>
          <p:cNvPr id="8" name="TextBox 7">
            <a:extLst>
              <a:ext uri="{FF2B5EF4-FFF2-40B4-BE49-F238E27FC236}">
                <a16:creationId xmlns:a16="http://schemas.microsoft.com/office/drawing/2014/main" id="{D410339A-0354-47C2-91E0-12FFBEC257AD}"/>
              </a:ext>
            </a:extLst>
          </p:cNvPr>
          <p:cNvSpPr txBox="1"/>
          <p:nvPr/>
        </p:nvSpPr>
        <p:spPr>
          <a:xfrm>
            <a:off x="6551614" y="1905001"/>
            <a:ext cx="5029198" cy="3407087"/>
          </a:xfrm>
          <a:prstGeom prst="rect">
            <a:avLst/>
          </a:prstGeom>
          <a:noFill/>
        </p:spPr>
        <p:txBody>
          <a:bodyPr wrap="square" rtlCol="0">
            <a:spAutoFit/>
          </a:bodyPr>
          <a:lstStyle/>
          <a:p>
            <a:pPr marL="223838" lvl="0" indent="-223838">
              <a:lnSpc>
                <a:spcPct val="90000"/>
              </a:lnSpc>
              <a:spcBef>
                <a:spcPts val="1800"/>
              </a:spcBef>
              <a:buClr>
                <a:srgbClr val="56C5FF"/>
              </a:buClr>
              <a:buSzPct val="100000"/>
              <a:buFont typeface="Arial" pitchFamily="34" charset="0"/>
              <a:buChar char="•"/>
            </a:pPr>
            <a:r>
              <a:rPr lang="en-US" sz="2000" dirty="0">
                <a:solidFill>
                  <a:prstClr val="white"/>
                </a:solidFill>
              </a:rPr>
              <a:t>Logistic Regression:</a:t>
            </a:r>
          </a:p>
          <a:p>
            <a:pPr marL="681038" lvl="1" indent="-223838">
              <a:lnSpc>
                <a:spcPct val="90000"/>
              </a:lnSpc>
              <a:spcBef>
                <a:spcPts val="1800"/>
              </a:spcBef>
              <a:buClr>
                <a:srgbClr val="56C5FF"/>
              </a:buClr>
              <a:buSzPct val="100000"/>
              <a:buFont typeface="Arial" pitchFamily="34" charset="0"/>
              <a:buChar char="•"/>
            </a:pPr>
            <a:r>
              <a:rPr lang="en-US" sz="2000" dirty="0">
                <a:solidFill>
                  <a:prstClr val="white"/>
                </a:solidFill>
              </a:rPr>
              <a:t>Used Backer, Income, Age and Years variables against Y2Defect variable</a:t>
            </a:r>
          </a:p>
          <a:p>
            <a:pPr marL="681038" lvl="1" indent="-223838">
              <a:lnSpc>
                <a:spcPct val="90000"/>
              </a:lnSpc>
              <a:spcBef>
                <a:spcPts val="1800"/>
              </a:spcBef>
              <a:buClr>
                <a:srgbClr val="56C5FF"/>
              </a:buClr>
              <a:buSzPct val="100000"/>
              <a:buFont typeface="Arial" pitchFamily="34" charset="0"/>
              <a:buChar char="•"/>
            </a:pPr>
            <a:endParaRPr lang="en-US" sz="2400" dirty="0">
              <a:solidFill>
                <a:prstClr val="white"/>
              </a:solidFill>
            </a:endParaRPr>
          </a:p>
          <a:p>
            <a:pPr marL="223838" lvl="0" indent="-223838">
              <a:lnSpc>
                <a:spcPct val="90000"/>
              </a:lnSpc>
              <a:spcBef>
                <a:spcPts val="1800"/>
              </a:spcBef>
              <a:buClr>
                <a:srgbClr val="56C5FF"/>
              </a:buClr>
              <a:buSzPct val="100000"/>
              <a:buFont typeface="Arial" pitchFamily="34" charset="0"/>
              <a:buChar char="•"/>
            </a:pPr>
            <a:endParaRPr lang="en-US" sz="2400" dirty="0">
              <a:solidFill>
                <a:prstClr val="white"/>
              </a:solidFill>
            </a:endParaRPr>
          </a:p>
          <a:p>
            <a:pPr marL="223838" lvl="0" indent="-223838">
              <a:lnSpc>
                <a:spcPct val="90000"/>
              </a:lnSpc>
              <a:spcBef>
                <a:spcPts val="1800"/>
              </a:spcBef>
              <a:buClr>
                <a:srgbClr val="56C5FF"/>
              </a:buClr>
              <a:buSzPct val="100000"/>
              <a:buFont typeface="Arial" pitchFamily="34" charset="0"/>
              <a:buChar char="•"/>
            </a:pPr>
            <a:endParaRPr lang="en-US" sz="2400" dirty="0">
              <a:solidFill>
                <a:prstClr val="white"/>
              </a:solidFill>
            </a:endParaRPr>
          </a:p>
          <a:p>
            <a:pPr marL="223838" lvl="0" indent="-223838">
              <a:lnSpc>
                <a:spcPct val="90000"/>
              </a:lnSpc>
              <a:spcBef>
                <a:spcPts val="1800"/>
              </a:spcBef>
              <a:buClr>
                <a:srgbClr val="56C5FF"/>
              </a:buClr>
              <a:buSzPct val="100000"/>
              <a:buFont typeface="Arial" pitchFamily="34" charset="0"/>
              <a:buChar char="•"/>
            </a:pPr>
            <a:endParaRPr lang="en-US" sz="2400" dirty="0">
              <a:solidFill>
                <a:prstClr val="white"/>
              </a:solidFill>
            </a:endParaRPr>
          </a:p>
        </p:txBody>
      </p:sp>
      <p:pic>
        <p:nvPicPr>
          <p:cNvPr id="11" name="Picture 10" descr="A screenshot of a cell phone&#10;&#10;Description generated with very high confidence">
            <a:extLst>
              <a:ext uri="{FF2B5EF4-FFF2-40B4-BE49-F238E27FC236}">
                <a16:creationId xmlns:a16="http://schemas.microsoft.com/office/drawing/2014/main" id="{877C5F63-7EA8-45C2-9160-23DB483CB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6697" y="3200400"/>
            <a:ext cx="3599032" cy="1889924"/>
          </a:xfrm>
          <a:prstGeom prst="rect">
            <a:avLst/>
          </a:prstGeom>
        </p:spPr>
      </p:pic>
      <p:pic>
        <p:nvPicPr>
          <p:cNvPr id="12" name="Audio 11">
            <a:hlinkClick r:id="" action="ppaction://media"/>
            <a:extLst>
              <a:ext uri="{FF2B5EF4-FFF2-40B4-BE49-F238E27FC236}">
                <a16:creationId xmlns:a16="http://schemas.microsoft.com/office/drawing/2014/main" id="{D8B9F101-F4BF-4001-9B28-C3C4C5693A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49063" y="6218238"/>
            <a:ext cx="487362" cy="487362"/>
          </a:xfrm>
          <a:prstGeom prst="rect">
            <a:avLst/>
          </a:prstGeo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mc:Choice xmlns:p14="http://schemas.microsoft.com/office/powerpoint/2010/main" Requires="p14">
      <p:transition spd="med" p14:dur="700" advTm="79265">
        <p:fade/>
      </p:transition>
    </mc:Choice>
    <mc:Fallback>
      <p:transition spd="med" advTm="792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609600"/>
          </a:xfrm>
        </p:spPr>
        <p:txBody>
          <a:bodyPr/>
          <a:lstStyle/>
          <a:p>
            <a:r>
              <a:rPr lang="en-US" dirty="0"/>
              <a:t>Conclusions </a:t>
            </a:r>
          </a:p>
        </p:txBody>
      </p:sp>
      <p:sp>
        <p:nvSpPr>
          <p:cNvPr id="2" name="Content Placeholder 1">
            <a:extLst>
              <a:ext uri="{FF2B5EF4-FFF2-40B4-BE49-F238E27FC236}">
                <a16:creationId xmlns:a16="http://schemas.microsoft.com/office/drawing/2014/main" id="{37DA6238-9272-42FC-B27F-E2EA458F6203}"/>
              </a:ext>
            </a:extLst>
          </p:cNvPr>
          <p:cNvSpPr>
            <a:spLocks noGrp="1"/>
          </p:cNvSpPr>
          <p:nvPr>
            <p:ph idx="1"/>
          </p:nvPr>
        </p:nvSpPr>
        <p:spPr>
          <a:xfrm>
            <a:off x="1522413" y="1016924"/>
            <a:ext cx="9134391" cy="4114801"/>
          </a:xfrm>
        </p:spPr>
        <p:txBody>
          <a:bodyPr/>
          <a:lstStyle/>
          <a:p>
            <a:r>
              <a:rPr lang="en-US" dirty="0"/>
              <a:t>Based on the data, Age, Years being a ticket holder, Backer status, Income, and Gender are the biggest factors pertaining to who would defect. </a:t>
            </a:r>
          </a:p>
          <a:p>
            <a:r>
              <a:rPr lang="en-US" dirty="0"/>
              <a:t>Non backers gradually stop buying tickets, the longer they hold season tickets. </a:t>
            </a:r>
          </a:p>
          <a:p>
            <a:r>
              <a:rPr lang="en-US" dirty="0"/>
              <a:t>The more income a backer had, the more likely they were to be season ticket holders longer</a:t>
            </a:r>
          </a:p>
          <a:p>
            <a:r>
              <a:rPr lang="en-US" dirty="0"/>
              <a:t>Those most likely to defect were both male and female, non-backers who had been ticket holders for 6 years or more.</a:t>
            </a:r>
          </a:p>
        </p:txBody>
      </p:sp>
      <p:pic>
        <p:nvPicPr>
          <p:cNvPr id="7" name="Audio 6">
            <a:hlinkClick r:id="" action="ppaction://media"/>
            <a:extLst>
              <a:ext uri="{FF2B5EF4-FFF2-40B4-BE49-F238E27FC236}">
                <a16:creationId xmlns:a16="http://schemas.microsoft.com/office/drawing/2014/main" id="{37485966-14F5-4C0B-9F01-B897302757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49063" y="6218238"/>
            <a:ext cx="487362" cy="487362"/>
          </a:xfrm>
          <a:prstGeom prst="rect">
            <a:avLst/>
          </a:prstGeom>
        </p:spPr>
      </p:pic>
    </p:spTree>
    <p:extLst>
      <p:ext uri="{BB962C8B-B14F-4D97-AF65-F5344CB8AC3E}">
        <p14:creationId xmlns:p14="http://schemas.microsoft.com/office/powerpoint/2010/main" val="462238070"/>
      </p:ext>
    </p:extLst>
  </p:cSld>
  <p:clrMapOvr>
    <a:masterClrMapping/>
  </p:clrMapOvr>
  <mc:AlternateContent xmlns:mc="http://schemas.openxmlformats.org/markup-compatibility/2006">
    <mc:Choice xmlns:p14="http://schemas.microsoft.com/office/powerpoint/2010/main" Requires="p14">
      <p:transition spd="med" p14:dur="700" advTm="128408">
        <p:fade/>
      </p:transition>
    </mc:Choice>
    <mc:Fallback>
      <p:transition spd="med" advTm="1284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FB6C-756B-4977-988D-D2E00B96AB88}"/>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68BB7C3F-F258-44FC-AA82-A698C66167F3}"/>
              </a:ext>
            </a:extLst>
          </p:cNvPr>
          <p:cNvSpPr>
            <a:spLocks noGrp="1"/>
          </p:cNvSpPr>
          <p:nvPr>
            <p:ph idx="1"/>
          </p:nvPr>
        </p:nvSpPr>
        <p:spPr/>
        <p:txBody>
          <a:bodyPr/>
          <a:lstStyle/>
          <a:p>
            <a:r>
              <a:rPr lang="en-US" dirty="0"/>
              <a:t>I would recommended that the Athletic Department look into making the benefits of being a backer more alluring, while looking into offering benefits to fans who hold season tickets for more that 5 years. </a:t>
            </a:r>
          </a:p>
        </p:txBody>
      </p:sp>
      <p:pic>
        <p:nvPicPr>
          <p:cNvPr id="5" name="Audio 4">
            <a:hlinkClick r:id="" action="ppaction://media"/>
            <a:extLst>
              <a:ext uri="{FF2B5EF4-FFF2-40B4-BE49-F238E27FC236}">
                <a16:creationId xmlns:a16="http://schemas.microsoft.com/office/drawing/2014/main" id="{0C9551B5-7508-4A7F-8AEF-2C43DCD00D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49063" y="6218238"/>
            <a:ext cx="487362" cy="487362"/>
          </a:xfrm>
          <a:prstGeom prst="rect">
            <a:avLst/>
          </a:prstGeom>
        </p:spPr>
      </p:pic>
    </p:spTree>
    <p:extLst>
      <p:ext uri="{BB962C8B-B14F-4D97-AF65-F5344CB8AC3E}">
        <p14:creationId xmlns:p14="http://schemas.microsoft.com/office/powerpoint/2010/main" val="2623398502"/>
      </p:ext>
    </p:extLst>
  </p:cSld>
  <p:clrMapOvr>
    <a:masterClrMapping/>
  </p:clrMapOvr>
  <mc:AlternateContent xmlns:mc="http://schemas.openxmlformats.org/markup-compatibility/2006">
    <mc:Choice xmlns:p14="http://schemas.microsoft.com/office/powerpoint/2010/main" Requires="p14">
      <p:transition spd="med" p14:dur="700" advTm="79895">
        <p:fade/>
      </p:transition>
    </mc:Choice>
    <mc:Fallback>
      <p:transition spd="med" advTm="798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228</TotalTime>
  <Words>316</Words>
  <Application>Microsoft Office PowerPoint</Application>
  <PresentationFormat>Custom</PresentationFormat>
  <Paragraphs>24</Paragraphs>
  <Slides>6</Slides>
  <Notes>0</Notes>
  <HiddenSlides>0</HiddenSlides>
  <MMClips>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Corbel</vt:lpstr>
      <vt:lpstr>Digital Blue Tunnel 16x9</vt:lpstr>
      <vt:lpstr>Jared Bennett MIS 665 – Final Project Presentation </vt:lpstr>
      <vt:lpstr>Description and Purpose</vt:lpstr>
      <vt:lpstr>Analysis and Findings</vt:lpstr>
      <vt:lpstr>Model Details </vt:lpstr>
      <vt:lpstr>Conclusions </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Jared Bennett MIS 665 – Final Project Presentation </dc:title>
  <dc:creator>Jared Bennett</dc:creator>
  <cp:lastModifiedBy>Jared Bennett</cp:lastModifiedBy>
  <cp:revision>21</cp:revision>
  <dcterms:created xsi:type="dcterms:W3CDTF">2018-05-03T00:29:34Z</dcterms:created>
  <dcterms:modified xsi:type="dcterms:W3CDTF">2018-05-03T04:18:21Z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